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62F80-2D84-454E-9FDA-44199152122F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49BE2-E17A-451F-BD42-6B5EE21A4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29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49BE2-E17A-451F-BD42-6B5EE21A451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23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457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5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40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89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5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7232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58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76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932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556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9729FD-8BCC-41BB-B4C7-93043F48749C}" type="datetimeFigureOut">
              <a:rPr lang="en-US" smtClean="0"/>
              <a:t>12/10/2014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C9CA0A-EB68-4F26-A1EF-41719F4ADE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729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2971800"/>
            <a:ext cx="9144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4572000" y="3276600"/>
            <a:ext cx="0" cy="335280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9" name="Picture 5" descr="CPCS, photos by Megan Raines, 7th Gra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5486399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www2.k12albemarle.org/school/CPCS/about/About%20Us%20images/DSCF21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-10358"/>
            <a:ext cx="3657600" cy="298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486400" y="-10358"/>
            <a:ext cx="0" cy="2982158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5105399" y="4724400"/>
            <a:ext cx="351703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Executive Summary Briefing to </a:t>
            </a: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 smtClean="0">
                <a:solidFill>
                  <a:srgbClr val="FFFFFF"/>
                </a:solidFill>
                <a:latin typeface="Calibri"/>
                <a:ea typeface="Calibri"/>
                <a:cs typeface="Times New Roman"/>
              </a:rPr>
              <a:t>ACPS School Board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December, 2014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685799" y="3048000"/>
            <a:ext cx="3119755" cy="3469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chemeClr val="dk1">
                    <a:lumMod val="0"/>
                    <a:lumOff val="0"/>
                  </a:schemeClr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rot="0" vert="horz" wrap="square" lIns="36576" tIns="36576" rIns="36576" bIns="36576" anchor="t" anchorCtr="0" upright="1"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The Community Public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4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Charter School: 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Program Evaluation Report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2000" i="1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 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solidFill>
                  <a:srgbClr val="FFFFFF"/>
                </a:solidFill>
                <a:effectLst/>
                <a:latin typeface="Calibri"/>
                <a:ea typeface="Calibri"/>
                <a:cs typeface="Times New Roman"/>
              </a:rPr>
              <a:t>By William E. Deane, MBA, CSPT</a:t>
            </a:r>
            <a:endParaRPr lang="en-US" sz="1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420861"/>
            <a:ext cx="2066925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49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24400"/>
            <a:ext cx="190500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Challenging Dynamics and Recommendations:</a:t>
            </a:r>
          </a:p>
          <a:p>
            <a:pPr lvl="1"/>
            <a:r>
              <a:rPr lang="en-US" b="1" dirty="0" smtClean="0"/>
              <a:t>Recruiting and Staffing: </a:t>
            </a:r>
            <a:r>
              <a:rPr lang="en-US" dirty="0" smtClean="0"/>
              <a:t>Most applicants for CPCS vacancies are external and unfamiliar with ACPS, CPCS, and the school culture</a:t>
            </a:r>
            <a:endParaRPr lang="en-US" b="1" dirty="0" smtClean="0"/>
          </a:p>
          <a:p>
            <a:pPr lvl="2"/>
            <a:r>
              <a:rPr lang="en-US" sz="2800" b="1" dirty="0" smtClean="0"/>
              <a:t>Recommendation:</a:t>
            </a:r>
            <a:r>
              <a:rPr lang="en-US" sz="2800" dirty="0" smtClean="0"/>
              <a:t> Utilize </a:t>
            </a:r>
            <a:r>
              <a:rPr lang="en-US" sz="2800" dirty="0"/>
              <a:t>CPCS staff in Division-wide professional development to raise awareness of the program, choice theory, and </a:t>
            </a:r>
            <a:r>
              <a:rPr lang="en-US" sz="2800" dirty="0" smtClean="0"/>
              <a:t>	mastery </a:t>
            </a:r>
            <a:r>
              <a:rPr lang="en-US" sz="2800" dirty="0"/>
              <a:t>learning</a:t>
            </a:r>
          </a:p>
          <a:p>
            <a:pPr lvl="1"/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77000" y="5114032"/>
            <a:ext cx="2133785" cy="1505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8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program evaluation was conducted</a:t>
            </a:r>
          </a:p>
          <a:p>
            <a:pPr marL="0" indent="0">
              <a:buNone/>
            </a:pPr>
            <a:r>
              <a:rPr lang="en-US" dirty="0" smtClean="0"/>
              <a:t> to evaluate the CPCS in terms of:</a:t>
            </a:r>
          </a:p>
          <a:p>
            <a:pPr lvl="1"/>
            <a:r>
              <a:rPr lang="en-US" dirty="0" smtClean="0"/>
              <a:t>Program methodologies</a:t>
            </a:r>
          </a:p>
          <a:p>
            <a:pPr lvl="1"/>
            <a:r>
              <a:rPr lang="en-US" dirty="0" smtClean="0"/>
              <a:t>Operating dynamics</a:t>
            </a:r>
          </a:p>
          <a:p>
            <a:pPr lvl="1"/>
            <a:r>
              <a:rPr lang="en-US" dirty="0" smtClean="0"/>
              <a:t>Measurable outcomes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19600"/>
            <a:ext cx="4038600" cy="22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1837"/>
            <a:ext cx="1971675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2800"/>
            <a:ext cx="245745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4922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87409"/>
            <a:ext cx="1190156" cy="1184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1303989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CPCS opened as a charter school of ACPS in the fall of 2008</a:t>
            </a:r>
          </a:p>
          <a:p>
            <a:r>
              <a:rPr lang="en-US" dirty="0" smtClean="0"/>
              <a:t>The school is designed to be an intervention for middle school students who are at-risk and falling significantly behind in their studies</a:t>
            </a:r>
          </a:p>
          <a:p>
            <a:r>
              <a:rPr lang="en-US" dirty="0" smtClean="0"/>
              <a:t>Choice Theory and Mastery Learning concepts are employed in an arts-infused, project-based learning atmosphere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5257800"/>
            <a:ext cx="20288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679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76200"/>
            <a:ext cx="23050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Demographics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Currently, there are 44 students enrolled at CPCS</a:t>
            </a:r>
          </a:p>
          <a:p>
            <a:r>
              <a:rPr lang="en-US" dirty="0" smtClean="0"/>
              <a:t>Among these students:</a:t>
            </a:r>
          </a:p>
          <a:p>
            <a:pPr lvl="1"/>
            <a:r>
              <a:rPr lang="en-US" dirty="0" smtClean="0"/>
              <a:t>50.0% are identified for SPED services</a:t>
            </a:r>
          </a:p>
          <a:p>
            <a:pPr lvl="1"/>
            <a:r>
              <a:rPr lang="en-US" dirty="0" smtClean="0"/>
              <a:t>34.1% are economically disadvantaged</a:t>
            </a:r>
          </a:p>
          <a:p>
            <a:pPr lvl="1"/>
            <a:r>
              <a:rPr lang="en-US" dirty="0" smtClean="0"/>
              <a:t>9.0% have limited English proficiency</a:t>
            </a:r>
          </a:p>
          <a:p>
            <a:pPr lvl="1"/>
            <a:r>
              <a:rPr lang="en-US" dirty="0" smtClean="0"/>
              <a:t>2.0% percent are gifted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133600"/>
            <a:ext cx="2135981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5288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7620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Financial Statistics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CPCS began with $450,000 in federal grant funding</a:t>
            </a:r>
          </a:p>
          <a:p>
            <a:r>
              <a:rPr lang="en-US" dirty="0" smtClean="0"/>
              <a:t>Upon exhaustion of grant funding, CPCS has received approximately 70-75% of its funding from ACPS (roughly $330,000 per year)</a:t>
            </a:r>
          </a:p>
          <a:p>
            <a:r>
              <a:rPr lang="en-US" dirty="0" smtClean="0"/>
              <a:t>Total cost per student was approximately $10,369 in FY 14, compared to middle school average of $7794 (excluding division-level expenses, Building Services, Transportation, Child Nutrition)</a:t>
            </a:r>
          </a:p>
          <a:p>
            <a:r>
              <a:rPr lang="en-US" dirty="0" smtClean="0"/>
              <a:t>Cost to ACPS per student was $7,776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21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0"/>
            <a:ext cx="1857375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57200"/>
            <a:ext cx="2181225" cy="209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Student Achievement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r>
              <a:rPr lang="en-US" dirty="0" smtClean="0"/>
              <a:t>Given the demographics of the CPCS    population, standardized test scores vary</a:t>
            </a:r>
          </a:p>
          <a:p>
            <a:r>
              <a:rPr lang="en-US" dirty="0" smtClean="0"/>
              <a:t>Students who are falling behind grade level by one or more years attend CPCS as an intervention</a:t>
            </a:r>
          </a:p>
          <a:p>
            <a:r>
              <a:rPr lang="en-US" dirty="0" smtClean="0"/>
              <a:t>Of 52 CPCS graduates, information is available for 49</a:t>
            </a:r>
          </a:p>
          <a:p>
            <a:pPr lvl="1"/>
            <a:r>
              <a:rPr lang="en-US" dirty="0" smtClean="0"/>
              <a:t>12 are current first semester 9</a:t>
            </a:r>
            <a:r>
              <a:rPr lang="en-US" baseline="30000" dirty="0" smtClean="0"/>
              <a:t>th</a:t>
            </a:r>
            <a:r>
              <a:rPr lang="en-US" dirty="0" smtClean="0"/>
              <a:t> graders</a:t>
            </a:r>
          </a:p>
          <a:p>
            <a:pPr lvl="1"/>
            <a:r>
              <a:rPr lang="en-US" dirty="0" smtClean="0"/>
              <a:t>29 are on track to graduate on time or early (78%), based on the expectation of earning 6 credits per year in high school</a:t>
            </a:r>
          </a:p>
          <a:p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63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576" y="4800600"/>
            <a:ext cx="3306424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 Explored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b="1" dirty="0" smtClean="0"/>
              <a:t>Discontinue the program: </a:t>
            </a:r>
            <a:r>
              <a:rPr lang="en-US" sz="2200" dirty="0" smtClean="0"/>
              <a:t>Students would return to middle schools, based on residence</a:t>
            </a:r>
          </a:p>
          <a:p>
            <a:pPr lvl="1"/>
            <a:r>
              <a:rPr lang="en-US" sz="2200" dirty="0" smtClean="0"/>
              <a:t>Small group interventions, based on need would be difficult to replicate at base schools</a:t>
            </a:r>
          </a:p>
          <a:p>
            <a:pPr lvl="1"/>
            <a:r>
              <a:rPr lang="en-US" sz="2200" dirty="0" smtClean="0"/>
              <a:t>There is no additional cost for operating the program</a:t>
            </a:r>
          </a:p>
          <a:p>
            <a:pPr lvl="1"/>
            <a:r>
              <a:rPr lang="en-US" sz="2200" dirty="0" smtClean="0"/>
              <a:t>A majority of students are on grade level</a:t>
            </a:r>
          </a:p>
          <a:p>
            <a:r>
              <a:rPr lang="en-US" sz="2200" b="1" dirty="0" smtClean="0"/>
              <a:t>Continue the program “as is”: </a:t>
            </a:r>
            <a:r>
              <a:rPr lang="en-US" sz="2200" dirty="0" smtClean="0"/>
              <a:t>Make no changes to the operation of the school</a:t>
            </a:r>
          </a:p>
          <a:p>
            <a:pPr lvl="1"/>
            <a:r>
              <a:rPr lang="en-US" sz="2200" dirty="0" smtClean="0"/>
              <a:t>Metrics to determine efficacy of the program need to be re-defined</a:t>
            </a:r>
          </a:p>
          <a:p>
            <a:pPr lvl="1"/>
            <a:r>
              <a:rPr lang="en-US" sz="2200" dirty="0" smtClean="0"/>
              <a:t>Challenging dynamics of school operation                              should be explored for possible resolutions</a:t>
            </a:r>
          </a:p>
        </p:txBody>
      </p:sp>
    </p:spTree>
    <p:extLst>
      <p:ext uri="{BB962C8B-B14F-4D97-AF65-F5344CB8AC3E}">
        <p14:creationId xmlns:p14="http://schemas.microsoft.com/office/powerpoint/2010/main" val="1982959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1" y="533400"/>
            <a:ext cx="12954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257800"/>
            <a:ext cx="226695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General Recommendation: </a:t>
            </a:r>
            <a:r>
              <a:rPr lang="en-US" dirty="0" smtClean="0"/>
              <a:t>Continue with modifications</a:t>
            </a:r>
          </a:p>
          <a:p>
            <a:r>
              <a:rPr lang="en-US" b="1" dirty="0" smtClean="0"/>
              <a:t>Strategic Planning: </a:t>
            </a:r>
            <a:r>
              <a:rPr lang="en-US" dirty="0" smtClean="0"/>
              <a:t>Metrics regarding program efficacy bear revisiting</a:t>
            </a:r>
            <a:endParaRPr lang="en-US" b="1" dirty="0" smtClean="0"/>
          </a:p>
          <a:p>
            <a:pPr lvl="1"/>
            <a:r>
              <a:rPr lang="en-US" b="1" dirty="0" smtClean="0"/>
              <a:t>Recommendation: </a:t>
            </a:r>
            <a:r>
              <a:rPr lang="en-US" dirty="0" smtClean="0"/>
              <a:t>Establish goals and benchmarks that clearly demonstrate the efficacy of CPCS programs, along with longitudinal 			 measures of success for students</a:t>
            </a:r>
          </a:p>
        </p:txBody>
      </p:sp>
    </p:spTree>
    <p:extLst>
      <p:ext uri="{BB962C8B-B14F-4D97-AF65-F5344CB8AC3E}">
        <p14:creationId xmlns:p14="http://schemas.microsoft.com/office/powerpoint/2010/main" val="298767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4800"/>
            <a:ext cx="3295650" cy="139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Challenging Dynamics and Recommendations:</a:t>
            </a:r>
          </a:p>
          <a:p>
            <a:pPr lvl="1"/>
            <a:r>
              <a:rPr lang="en-US" sz="2600" b="1" dirty="0" smtClean="0"/>
              <a:t>Classroom space utilization</a:t>
            </a:r>
            <a:r>
              <a:rPr lang="en-US" sz="2600" dirty="0" smtClean="0"/>
              <a:t>: Current learning space is distributed along 3 different hallways in Burley Middle School</a:t>
            </a:r>
          </a:p>
          <a:p>
            <a:pPr lvl="2"/>
            <a:r>
              <a:rPr lang="en-US" sz="2600" b="1" dirty="0" smtClean="0"/>
              <a:t>Recommendation:</a:t>
            </a:r>
            <a:r>
              <a:rPr lang="en-US" sz="2600" dirty="0" smtClean="0"/>
              <a:t> Review space utilization to determine if a cohesive block of classrooms is available</a:t>
            </a:r>
          </a:p>
          <a:p>
            <a:pPr lvl="1"/>
            <a:r>
              <a:rPr lang="en-US" sz="2600" b="1" dirty="0" smtClean="0"/>
              <a:t>Transportation: </a:t>
            </a:r>
            <a:r>
              <a:rPr lang="en-US" sz="2600" dirty="0" smtClean="0"/>
              <a:t>Current shuttle timing does not permit students to receive the same amount of instruction as other middle school students</a:t>
            </a:r>
          </a:p>
          <a:p>
            <a:pPr lvl="2"/>
            <a:r>
              <a:rPr lang="en-US" sz="2600" b="1" dirty="0" smtClean="0"/>
              <a:t>Recommendation: </a:t>
            </a:r>
            <a:r>
              <a:rPr lang="en-US" sz="2600" dirty="0" smtClean="0"/>
              <a:t>Review transportation options to determine if a school day of equivalent length to other middle schools is attainable</a:t>
            </a:r>
          </a:p>
        </p:txBody>
      </p:sp>
    </p:spTree>
    <p:extLst>
      <p:ext uri="{BB962C8B-B14F-4D97-AF65-F5344CB8AC3E}">
        <p14:creationId xmlns:p14="http://schemas.microsoft.com/office/powerpoint/2010/main" val="135272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520</Words>
  <Application>Microsoft Office PowerPoint</Application>
  <PresentationFormat>On-screen Show (4:3)</PresentationFormat>
  <Paragraphs>71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Purpose</vt:lpstr>
      <vt:lpstr>Background Information</vt:lpstr>
      <vt:lpstr>School Demographics</vt:lpstr>
      <vt:lpstr>Financial Statistics</vt:lpstr>
      <vt:lpstr>Student Achievement</vt:lpstr>
      <vt:lpstr>Outcomes Explored</vt:lpstr>
      <vt:lpstr>Recommendations</vt:lpstr>
      <vt:lpstr>Recommendations</vt:lpstr>
      <vt:lpstr>Recommendations</vt:lpstr>
    </vt:vector>
  </TitlesOfParts>
  <Company>Albemarle County Public Schools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acps</dc:creator>
  <cp:lastModifiedBy>acps</cp:lastModifiedBy>
  <cp:revision>28</cp:revision>
  <dcterms:created xsi:type="dcterms:W3CDTF">2014-11-24T13:19:55Z</dcterms:created>
  <dcterms:modified xsi:type="dcterms:W3CDTF">2014-12-10T18:39:00Z</dcterms:modified>
</cp:coreProperties>
</file>